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Barlow SemiCondensed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Bold" panose="020B0604020202020204" charset="0"/>
      <p:regular r:id="rId22"/>
    </p:embeddedFont>
    <p:embeddedFont>
      <p:font typeface="Montserrat Classic Bold" panose="020B0604020202020204" charset="0"/>
      <p:regular r:id="rId23"/>
    </p:embeddedFont>
    <p:embeddedFont>
      <p:font typeface="Montserrat Medium" panose="00000600000000000000" pitchFamily="2" charset="0"/>
      <p:regular r:id="rId24"/>
      <p: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98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svg"/><Relationship Id="rId9" Type="http://schemas.openxmlformats.org/officeDocument/2006/relationships/image" Target="../media/image8.jpe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3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52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54.png"/><Relationship Id="rId7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52.png"/><Relationship Id="rId4" Type="http://schemas.openxmlformats.org/officeDocument/2006/relationships/image" Target="../media/image55.sv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3.sv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2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5.svg"/><Relationship Id="rId15" Type="http://schemas.openxmlformats.org/officeDocument/2006/relationships/image" Target="../media/image11.png"/><Relationship Id="rId10" Type="http://schemas.openxmlformats.org/officeDocument/2006/relationships/image" Target="../media/image18.sv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3.svg"/><Relationship Id="rId12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9.svg"/><Relationship Id="rId5" Type="http://schemas.openxmlformats.org/officeDocument/2006/relationships/image" Target="../media/image11.png"/><Relationship Id="rId10" Type="http://schemas.openxmlformats.org/officeDocument/2006/relationships/image" Target="../media/image28.png"/><Relationship Id="rId4" Type="http://schemas.openxmlformats.org/officeDocument/2006/relationships/image" Target="../media/image25.svg"/><Relationship Id="rId9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16.svg"/><Relationship Id="rId10" Type="http://schemas.openxmlformats.org/officeDocument/2006/relationships/image" Target="../media/image32.svg"/><Relationship Id="rId4" Type="http://schemas.openxmlformats.org/officeDocument/2006/relationships/image" Target="../media/image15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12" Type="http://schemas.openxmlformats.org/officeDocument/2006/relationships/image" Target="../media/image3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6.png"/><Relationship Id="rId5" Type="http://schemas.openxmlformats.org/officeDocument/2006/relationships/image" Target="../media/image24.png"/><Relationship Id="rId10" Type="http://schemas.openxmlformats.org/officeDocument/2006/relationships/image" Target="../media/image11.png"/><Relationship Id="rId4" Type="http://schemas.openxmlformats.org/officeDocument/2006/relationships/image" Target="../media/image3.svg"/><Relationship Id="rId9" Type="http://schemas.openxmlformats.org/officeDocument/2006/relationships/image" Target="../media/image35.svg"/><Relationship Id="rId14" Type="http://schemas.openxmlformats.org/officeDocument/2006/relationships/image" Target="../media/image3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.sv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24.png"/><Relationship Id="rId7" Type="http://schemas.openxmlformats.org/officeDocument/2006/relationships/image" Target="../media/image11.png"/><Relationship Id="rId12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25.sv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2151384" y="-1849116"/>
            <a:ext cx="13985232" cy="13985232"/>
          </a:xfrm>
          <a:custGeom>
            <a:avLst/>
            <a:gdLst/>
            <a:ahLst/>
            <a:cxnLst/>
            <a:rect l="l" t="t" r="r" b="b"/>
            <a:pathLst>
              <a:path w="13985232" h="13985232">
                <a:moveTo>
                  <a:pt x="13985232" y="13985232"/>
                </a:moveTo>
                <a:lnTo>
                  <a:pt x="0" y="13985232"/>
                </a:lnTo>
                <a:lnTo>
                  <a:pt x="0" y="0"/>
                </a:lnTo>
                <a:lnTo>
                  <a:pt x="13985232" y="0"/>
                </a:lnTo>
                <a:lnTo>
                  <a:pt x="13985232" y="139852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14573" y="7288585"/>
            <a:ext cx="2860162" cy="2491178"/>
            <a:chOff x="0" y="0"/>
            <a:chExt cx="1453825" cy="12662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53826" cy="1266270"/>
            </a:xfrm>
            <a:custGeom>
              <a:avLst/>
              <a:gdLst/>
              <a:ahLst/>
              <a:cxnLst/>
              <a:rect l="l" t="t" r="r" b="b"/>
              <a:pathLst>
                <a:path w="1453826" h="1266270">
                  <a:moveTo>
                    <a:pt x="1329365" y="1266270"/>
                  </a:moveTo>
                  <a:lnTo>
                    <a:pt x="124460" y="1266270"/>
                  </a:lnTo>
                  <a:cubicBezTo>
                    <a:pt x="55880" y="1266270"/>
                    <a:pt x="0" y="1210390"/>
                    <a:pt x="0" y="11418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29366" y="0"/>
                  </a:lnTo>
                  <a:cubicBezTo>
                    <a:pt x="1397945" y="0"/>
                    <a:pt x="1453826" y="55880"/>
                    <a:pt x="1453826" y="124460"/>
                  </a:cubicBezTo>
                  <a:lnTo>
                    <a:pt x="1453826" y="1141810"/>
                  </a:lnTo>
                  <a:cubicBezTo>
                    <a:pt x="1453826" y="1210390"/>
                    <a:pt x="1397945" y="1266270"/>
                    <a:pt x="1329366" y="12662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162553" y="7288585"/>
            <a:ext cx="2860162" cy="2491178"/>
            <a:chOff x="0" y="0"/>
            <a:chExt cx="1453825" cy="12662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53826" cy="1266270"/>
            </a:xfrm>
            <a:custGeom>
              <a:avLst/>
              <a:gdLst/>
              <a:ahLst/>
              <a:cxnLst/>
              <a:rect l="l" t="t" r="r" b="b"/>
              <a:pathLst>
                <a:path w="1453826" h="1266270">
                  <a:moveTo>
                    <a:pt x="1329365" y="1266270"/>
                  </a:moveTo>
                  <a:lnTo>
                    <a:pt x="124460" y="1266270"/>
                  </a:lnTo>
                  <a:cubicBezTo>
                    <a:pt x="55880" y="1266270"/>
                    <a:pt x="0" y="1210390"/>
                    <a:pt x="0" y="11418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29366" y="0"/>
                  </a:lnTo>
                  <a:cubicBezTo>
                    <a:pt x="1397945" y="0"/>
                    <a:pt x="1453826" y="55880"/>
                    <a:pt x="1453826" y="124460"/>
                  </a:cubicBezTo>
                  <a:lnTo>
                    <a:pt x="1453826" y="1141810"/>
                  </a:lnTo>
                  <a:cubicBezTo>
                    <a:pt x="1453826" y="1210390"/>
                    <a:pt x="1397945" y="1266270"/>
                    <a:pt x="1329366" y="12662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613265" y="7288585"/>
            <a:ext cx="2860162" cy="2491178"/>
            <a:chOff x="0" y="0"/>
            <a:chExt cx="1453825" cy="12662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53826" cy="1266270"/>
            </a:xfrm>
            <a:custGeom>
              <a:avLst/>
              <a:gdLst/>
              <a:ahLst/>
              <a:cxnLst/>
              <a:rect l="l" t="t" r="r" b="b"/>
              <a:pathLst>
                <a:path w="1453826" h="1266270">
                  <a:moveTo>
                    <a:pt x="1329365" y="1266270"/>
                  </a:moveTo>
                  <a:lnTo>
                    <a:pt x="124460" y="1266270"/>
                  </a:lnTo>
                  <a:cubicBezTo>
                    <a:pt x="55880" y="1266270"/>
                    <a:pt x="0" y="1210390"/>
                    <a:pt x="0" y="11418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29366" y="0"/>
                  </a:lnTo>
                  <a:cubicBezTo>
                    <a:pt x="1397945" y="0"/>
                    <a:pt x="1453826" y="55880"/>
                    <a:pt x="1453826" y="124460"/>
                  </a:cubicBezTo>
                  <a:lnTo>
                    <a:pt x="1453826" y="1141810"/>
                  </a:lnTo>
                  <a:cubicBezTo>
                    <a:pt x="1453826" y="1210390"/>
                    <a:pt x="1397945" y="1266270"/>
                    <a:pt x="1329366" y="12662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4263208" y="7288585"/>
            <a:ext cx="2860162" cy="2491178"/>
            <a:chOff x="0" y="0"/>
            <a:chExt cx="1453825" cy="12662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53826" cy="1266270"/>
            </a:xfrm>
            <a:custGeom>
              <a:avLst/>
              <a:gdLst/>
              <a:ahLst/>
              <a:cxnLst/>
              <a:rect l="l" t="t" r="r" b="b"/>
              <a:pathLst>
                <a:path w="1453826" h="1266270">
                  <a:moveTo>
                    <a:pt x="1329365" y="1266270"/>
                  </a:moveTo>
                  <a:lnTo>
                    <a:pt x="124460" y="1266270"/>
                  </a:lnTo>
                  <a:cubicBezTo>
                    <a:pt x="55880" y="1266270"/>
                    <a:pt x="0" y="1210390"/>
                    <a:pt x="0" y="11418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29366" y="0"/>
                  </a:lnTo>
                  <a:cubicBezTo>
                    <a:pt x="1397945" y="0"/>
                    <a:pt x="1453826" y="55880"/>
                    <a:pt x="1453826" y="124460"/>
                  </a:cubicBezTo>
                  <a:lnTo>
                    <a:pt x="1453826" y="1141810"/>
                  </a:lnTo>
                  <a:cubicBezTo>
                    <a:pt x="1453826" y="1210390"/>
                    <a:pt x="1397945" y="1266270"/>
                    <a:pt x="1329366" y="12662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083556" y="6127488"/>
            <a:ext cx="2322196" cy="2322196"/>
          </a:xfrm>
          <a:custGeom>
            <a:avLst/>
            <a:gdLst/>
            <a:ahLst/>
            <a:cxnLst/>
            <a:rect l="l" t="t" r="r" b="b"/>
            <a:pathLst>
              <a:path w="2322196" h="2322196">
                <a:moveTo>
                  <a:pt x="0" y="0"/>
                </a:moveTo>
                <a:lnTo>
                  <a:pt x="2322196" y="0"/>
                </a:lnTo>
                <a:lnTo>
                  <a:pt x="2322196" y="2322195"/>
                </a:lnTo>
                <a:lnTo>
                  <a:pt x="0" y="2322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31536" y="6127488"/>
            <a:ext cx="2322196" cy="2322196"/>
          </a:xfrm>
          <a:custGeom>
            <a:avLst/>
            <a:gdLst/>
            <a:ahLst/>
            <a:cxnLst/>
            <a:rect l="l" t="t" r="r" b="b"/>
            <a:pathLst>
              <a:path w="2322196" h="2322196">
                <a:moveTo>
                  <a:pt x="0" y="0"/>
                </a:moveTo>
                <a:lnTo>
                  <a:pt x="2322196" y="0"/>
                </a:lnTo>
                <a:lnTo>
                  <a:pt x="2322196" y="2322195"/>
                </a:lnTo>
                <a:lnTo>
                  <a:pt x="0" y="2322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882248" y="6127488"/>
            <a:ext cx="2322196" cy="2322196"/>
          </a:xfrm>
          <a:custGeom>
            <a:avLst/>
            <a:gdLst/>
            <a:ahLst/>
            <a:cxnLst/>
            <a:rect l="l" t="t" r="r" b="b"/>
            <a:pathLst>
              <a:path w="2322196" h="2322196">
                <a:moveTo>
                  <a:pt x="0" y="0"/>
                </a:moveTo>
                <a:lnTo>
                  <a:pt x="2322196" y="0"/>
                </a:lnTo>
                <a:lnTo>
                  <a:pt x="2322196" y="2322195"/>
                </a:lnTo>
                <a:lnTo>
                  <a:pt x="0" y="2322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532191" y="6127488"/>
            <a:ext cx="2322196" cy="2322196"/>
          </a:xfrm>
          <a:custGeom>
            <a:avLst/>
            <a:gdLst/>
            <a:ahLst/>
            <a:cxnLst/>
            <a:rect l="l" t="t" r="r" b="b"/>
            <a:pathLst>
              <a:path w="2322196" h="2322196">
                <a:moveTo>
                  <a:pt x="0" y="0"/>
                </a:moveTo>
                <a:lnTo>
                  <a:pt x="2322195" y="0"/>
                </a:lnTo>
                <a:lnTo>
                  <a:pt x="2322195" y="2322195"/>
                </a:lnTo>
                <a:lnTo>
                  <a:pt x="0" y="2322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245751" y="6292231"/>
            <a:ext cx="1997807" cy="199780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593731" y="6292231"/>
            <a:ext cx="1997807" cy="1997807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5044442" y="6292231"/>
            <a:ext cx="1997807" cy="199780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4694385" y="6292231"/>
            <a:ext cx="1997807" cy="199780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351814" y="6398298"/>
            <a:ext cx="1785681" cy="1785673"/>
            <a:chOff x="0" y="0"/>
            <a:chExt cx="6350000" cy="63499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38889" b="-38889"/>
              </a:stretch>
            </a:blip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699794" y="6398298"/>
            <a:ext cx="1785681" cy="1785673"/>
            <a:chOff x="0" y="0"/>
            <a:chExt cx="6350000" cy="63499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16666" b="-16666"/>
              </a:stretch>
            </a:blip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5150505" y="6398298"/>
            <a:ext cx="1785681" cy="1785673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16666" b="-16666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4800448" y="6398298"/>
            <a:ext cx="1785681" cy="1785673"/>
            <a:chOff x="0" y="0"/>
            <a:chExt cx="6350000" cy="6349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12436" b="-43842"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7711842" y="7288585"/>
            <a:ext cx="2860162" cy="2491178"/>
            <a:chOff x="0" y="0"/>
            <a:chExt cx="1453825" cy="126627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453826" cy="1266270"/>
            </a:xfrm>
            <a:custGeom>
              <a:avLst/>
              <a:gdLst/>
              <a:ahLst/>
              <a:cxnLst/>
              <a:rect l="l" t="t" r="r" b="b"/>
              <a:pathLst>
                <a:path w="1453826" h="1266270">
                  <a:moveTo>
                    <a:pt x="1329365" y="1266270"/>
                  </a:moveTo>
                  <a:lnTo>
                    <a:pt x="124460" y="1266270"/>
                  </a:lnTo>
                  <a:cubicBezTo>
                    <a:pt x="55880" y="1266270"/>
                    <a:pt x="0" y="1210390"/>
                    <a:pt x="0" y="11418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29366" y="0"/>
                  </a:lnTo>
                  <a:cubicBezTo>
                    <a:pt x="1397945" y="0"/>
                    <a:pt x="1453826" y="55880"/>
                    <a:pt x="1453826" y="124460"/>
                  </a:cubicBezTo>
                  <a:lnTo>
                    <a:pt x="1453826" y="1141810"/>
                  </a:lnTo>
                  <a:cubicBezTo>
                    <a:pt x="1453826" y="1210390"/>
                    <a:pt x="1397945" y="1266270"/>
                    <a:pt x="1329366" y="12662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4" name="Freeform 34"/>
          <p:cNvSpPr/>
          <p:nvPr/>
        </p:nvSpPr>
        <p:spPr>
          <a:xfrm>
            <a:off x="7980825" y="6127488"/>
            <a:ext cx="2322196" cy="2322196"/>
          </a:xfrm>
          <a:custGeom>
            <a:avLst/>
            <a:gdLst/>
            <a:ahLst/>
            <a:cxnLst/>
            <a:rect l="l" t="t" r="r" b="b"/>
            <a:pathLst>
              <a:path w="2322196" h="2322196">
                <a:moveTo>
                  <a:pt x="0" y="0"/>
                </a:moveTo>
                <a:lnTo>
                  <a:pt x="2322195" y="0"/>
                </a:lnTo>
                <a:lnTo>
                  <a:pt x="2322195" y="2322195"/>
                </a:lnTo>
                <a:lnTo>
                  <a:pt x="0" y="23221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8143019" y="6292231"/>
            <a:ext cx="1997807" cy="1997807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8249082" y="6398298"/>
            <a:ext cx="1785681" cy="1785673"/>
            <a:chOff x="0" y="0"/>
            <a:chExt cx="6350000" cy="634997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t="-25235" b="-25235"/>
              </a:stretch>
            </a:blipFill>
          </p:spPr>
        </p:sp>
      </p:grpSp>
      <p:sp>
        <p:nvSpPr>
          <p:cNvPr id="39" name="Freeform 39"/>
          <p:cNvSpPr/>
          <p:nvPr/>
        </p:nvSpPr>
        <p:spPr>
          <a:xfrm>
            <a:off x="338202" y="338202"/>
            <a:ext cx="2311161" cy="2311161"/>
          </a:xfrm>
          <a:custGeom>
            <a:avLst/>
            <a:gdLst/>
            <a:ahLst/>
            <a:cxnLst/>
            <a:rect l="l" t="t" r="r" b="b"/>
            <a:pathLst>
              <a:path w="2311161" h="2311161">
                <a:moveTo>
                  <a:pt x="0" y="0"/>
                </a:moveTo>
                <a:lnTo>
                  <a:pt x="2311161" y="0"/>
                </a:lnTo>
                <a:lnTo>
                  <a:pt x="2311161" y="2311161"/>
                </a:lnTo>
                <a:lnTo>
                  <a:pt x="0" y="23111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1822471" y="3856726"/>
            <a:ext cx="770163" cy="624532"/>
          </a:xfrm>
          <a:custGeom>
            <a:avLst/>
            <a:gdLst/>
            <a:ahLst/>
            <a:cxnLst/>
            <a:rect l="l" t="t" r="r" b="b"/>
            <a:pathLst>
              <a:path w="770163" h="624532">
                <a:moveTo>
                  <a:pt x="0" y="0"/>
                </a:moveTo>
                <a:lnTo>
                  <a:pt x="770163" y="0"/>
                </a:lnTo>
                <a:lnTo>
                  <a:pt x="770163" y="624533"/>
                </a:lnTo>
                <a:lnTo>
                  <a:pt x="0" y="6245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919791" y="8647897"/>
            <a:ext cx="2649726" cy="33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2"/>
              </a:lnSpc>
            </a:pPr>
            <a:r>
              <a:rPr lang="en-US" sz="2340" dirty="0">
                <a:solidFill>
                  <a:srgbClr val="222A35"/>
                </a:solidFill>
                <a:latin typeface="Barlow SemiCondensed Bold"/>
              </a:rPr>
              <a:t>BERVELY TEFFU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267771" y="8647897"/>
            <a:ext cx="2649726" cy="371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2"/>
              </a:lnSpc>
            </a:pPr>
            <a:r>
              <a:rPr lang="en-US" sz="2340" dirty="0">
                <a:solidFill>
                  <a:srgbClr val="222A35"/>
                </a:solidFill>
                <a:latin typeface="Barlow SemiCondensed Bold"/>
              </a:rPr>
              <a:t>MTHUNZI RADA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718483" y="8647897"/>
            <a:ext cx="2649726" cy="371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2"/>
              </a:lnSpc>
            </a:pPr>
            <a:r>
              <a:rPr lang="en-US" sz="2340" dirty="0">
                <a:solidFill>
                  <a:srgbClr val="222A35"/>
                </a:solidFill>
                <a:latin typeface="Barlow SemiCondensed Bold"/>
              </a:rPr>
              <a:t>LEE HILDEBRANDT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368425" y="8647897"/>
            <a:ext cx="2649726" cy="371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2"/>
              </a:lnSpc>
            </a:pPr>
            <a:r>
              <a:rPr lang="en-US" sz="2340" dirty="0">
                <a:solidFill>
                  <a:srgbClr val="222A35"/>
                </a:solidFill>
                <a:latin typeface="Barlow SemiCondensed Bold"/>
              </a:rPr>
              <a:t>CIKIZWA MENE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694583" y="3908032"/>
            <a:ext cx="14898834" cy="171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7"/>
              </a:lnSpc>
            </a:pPr>
            <a:r>
              <a:rPr lang="en-US" sz="3919">
                <a:solidFill>
                  <a:srgbClr val="FFFFFF"/>
                </a:solidFill>
                <a:latin typeface="Montserrat"/>
              </a:rPr>
              <a:t>Meet the fantastic 5.... </a:t>
            </a:r>
          </a:p>
          <a:p>
            <a:pPr algn="ctr">
              <a:lnSpc>
                <a:spcPts val="4087"/>
              </a:lnSpc>
            </a:pPr>
            <a:r>
              <a:rPr lang="en-US" sz="2919">
                <a:solidFill>
                  <a:srgbClr val="FFFFFF"/>
                </a:solidFill>
                <a:latin typeface="Montserrat"/>
              </a:rPr>
              <a:t>We are a team of talented young aspiring designers and developers from the Capitec IMI learnership.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910806" y="2706513"/>
            <a:ext cx="8462233" cy="99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Barlow SemiCondensed Bold"/>
              </a:rPr>
              <a:t>DESIGN TEAM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14573" y="9106274"/>
            <a:ext cx="2860162" cy="246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4"/>
              </a:lnSpc>
            </a:pPr>
            <a:r>
              <a:rPr lang="en-US" sz="1560">
                <a:solidFill>
                  <a:srgbClr val="761CC3"/>
                </a:solidFill>
                <a:latin typeface="Montserrat"/>
              </a:rPr>
              <a:t>Trainee Programmer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162553" y="9106274"/>
            <a:ext cx="2860162" cy="246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4"/>
              </a:lnSpc>
            </a:pPr>
            <a:r>
              <a:rPr lang="en-US" sz="1560">
                <a:solidFill>
                  <a:srgbClr val="761CC3"/>
                </a:solidFill>
                <a:latin typeface="Montserrat"/>
              </a:rPr>
              <a:t>Trainee Programmer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613265" y="9106274"/>
            <a:ext cx="2860162" cy="246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4"/>
              </a:lnSpc>
            </a:pPr>
            <a:r>
              <a:rPr lang="en-US" sz="1560">
                <a:solidFill>
                  <a:srgbClr val="761CC3"/>
                </a:solidFill>
                <a:latin typeface="Montserrat"/>
              </a:rPr>
              <a:t>Trainee Programmer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4263208" y="9106274"/>
            <a:ext cx="2860162" cy="246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4"/>
              </a:lnSpc>
            </a:pPr>
            <a:r>
              <a:rPr lang="en-US" sz="1560">
                <a:solidFill>
                  <a:srgbClr val="761CC3"/>
                </a:solidFill>
                <a:latin typeface="Montserrat"/>
              </a:rPr>
              <a:t>Trainee Programmer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817060" y="8647897"/>
            <a:ext cx="2649726" cy="371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2"/>
              </a:lnSpc>
            </a:pPr>
            <a:r>
              <a:rPr lang="en-US" sz="2340" dirty="0">
                <a:solidFill>
                  <a:srgbClr val="222A35"/>
                </a:solidFill>
                <a:latin typeface="Barlow SemiCondensed Bold"/>
              </a:rPr>
              <a:t>JASON BANGIE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711842" y="9106274"/>
            <a:ext cx="2860162" cy="246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4"/>
              </a:lnSpc>
            </a:pPr>
            <a:r>
              <a:rPr lang="en-US" sz="1560">
                <a:solidFill>
                  <a:srgbClr val="761CC3"/>
                </a:solidFill>
                <a:latin typeface="Montserrat"/>
              </a:rPr>
              <a:t>Trainee Programmer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573710" y="1028700"/>
            <a:ext cx="7685590" cy="7685590"/>
          </a:xfrm>
          <a:custGeom>
            <a:avLst/>
            <a:gdLst/>
            <a:ahLst/>
            <a:cxnLst/>
            <a:rect l="l" t="t" r="r" b="b"/>
            <a:pathLst>
              <a:path w="7685590" h="7685590">
                <a:moveTo>
                  <a:pt x="7685590" y="0"/>
                </a:moveTo>
                <a:lnTo>
                  <a:pt x="0" y="0"/>
                </a:lnTo>
                <a:lnTo>
                  <a:pt x="0" y="7685590"/>
                </a:lnTo>
                <a:lnTo>
                  <a:pt x="7685590" y="7685590"/>
                </a:lnTo>
                <a:lnTo>
                  <a:pt x="768559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088568" y="147698"/>
            <a:ext cx="5049652" cy="9991604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t="-622" b="-622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944655" y="3538308"/>
            <a:ext cx="5445803" cy="1857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4246"/>
              </a:lnSpc>
            </a:pPr>
            <a:r>
              <a:rPr lang="en-US" sz="12951" dirty="0">
                <a:solidFill>
                  <a:srgbClr val="FFFFFF"/>
                </a:solidFill>
                <a:latin typeface="Barlow SemiCondensed Bold"/>
              </a:rPr>
              <a:t>MONEY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5480872"/>
            <a:ext cx="7848501" cy="110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6"/>
              </a:lnSpc>
            </a:pPr>
            <a:r>
              <a:rPr lang="en-US" sz="7733">
                <a:solidFill>
                  <a:srgbClr val="FFFFFF"/>
                </a:solidFill>
                <a:latin typeface="Barlow SemiCondensed Bold"/>
              </a:rPr>
              <a:t>PRESENTATION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6658" y="7166831"/>
            <a:ext cx="7881280" cy="497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2"/>
              </a:lnSpc>
            </a:pPr>
            <a:r>
              <a:rPr lang="en-US" sz="2848">
                <a:solidFill>
                  <a:srgbClr val="FFFFFF"/>
                </a:solidFill>
                <a:latin typeface="Montserrat"/>
              </a:rPr>
              <a:t>Gurdian digital money management tool</a:t>
            </a:r>
          </a:p>
        </p:txBody>
      </p:sp>
      <p:sp>
        <p:nvSpPr>
          <p:cNvPr id="17" name="Freeform 17"/>
          <p:cNvSpPr/>
          <p:nvPr/>
        </p:nvSpPr>
        <p:spPr>
          <a:xfrm>
            <a:off x="3327336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896647" y="1067230"/>
            <a:ext cx="4021291" cy="4140325"/>
          </a:xfrm>
          <a:custGeom>
            <a:avLst/>
            <a:gdLst/>
            <a:ahLst/>
            <a:cxnLst/>
            <a:rect l="l" t="t" r="r" b="b"/>
            <a:pathLst>
              <a:path w="4021291" h="4140325">
                <a:moveTo>
                  <a:pt x="0" y="0"/>
                </a:moveTo>
                <a:lnTo>
                  <a:pt x="4021291" y="0"/>
                </a:lnTo>
                <a:lnTo>
                  <a:pt x="4021291" y="4140325"/>
                </a:lnTo>
                <a:lnTo>
                  <a:pt x="0" y="41403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177694" y="3538308"/>
            <a:ext cx="2736316" cy="1857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246"/>
              </a:lnSpc>
            </a:pPr>
            <a:r>
              <a:rPr lang="en-US" sz="12951">
                <a:solidFill>
                  <a:srgbClr val="FFFFFF"/>
                </a:solidFill>
                <a:latin typeface="Barlow SemiCondensed Bold"/>
              </a:rPr>
              <a:t>REE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48822" y="1172794"/>
            <a:ext cx="292836" cy="292836"/>
          </a:xfrm>
          <a:custGeom>
            <a:avLst/>
            <a:gdLst/>
            <a:ahLst/>
            <a:cxnLst/>
            <a:rect l="l" t="t" r="r" b="b"/>
            <a:pathLst>
              <a:path w="292836" h="292836">
                <a:moveTo>
                  <a:pt x="0" y="0"/>
                </a:moveTo>
                <a:lnTo>
                  <a:pt x="292836" y="0"/>
                </a:lnTo>
                <a:lnTo>
                  <a:pt x="292836" y="292837"/>
                </a:lnTo>
                <a:lnTo>
                  <a:pt x="0" y="292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057400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44646" y="608367"/>
            <a:ext cx="11198708" cy="167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31"/>
              </a:lnSpc>
            </a:pPr>
            <a:r>
              <a:rPr lang="en-US" sz="11755">
                <a:solidFill>
                  <a:srgbClr val="FFFFFF"/>
                </a:solidFill>
                <a:latin typeface="Barlow SemiCondensed Bold"/>
              </a:rPr>
              <a:t>CONCLUSION</a:t>
            </a:r>
          </a:p>
        </p:txBody>
      </p:sp>
      <p:sp>
        <p:nvSpPr>
          <p:cNvPr id="6" name="Freeform 6"/>
          <p:cNvSpPr/>
          <p:nvPr/>
        </p:nvSpPr>
        <p:spPr>
          <a:xfrm>
            <a:off x="200065" y="7555954"/>
            <a:ext cx="2194265" cy="2421258"/>
          </a:xfrm>
          <a:custGeom>
            <a:avLst/>
            <a:gdLst/>
            <a:ahLst/>
            <a:cxnLst/>
            <a:rect l="l" t="t" r="r" b="b"/>
            <a:pathLst>
              <a:path w="2194265" h="2421258">
                <a:moveTo>
                  <a:pt x="0" y="0"/>
                </a:moveTo>
                <a:lnTo>
                  <a:pt x="2194265" y="0"/>
                </a:lnTo>
                <a:lnTo>
                  <a:pt x="2194265" y="2421258"/>
                </a:lnTo>
                <a:lnTo>
                  <a:pt x="0" y="24212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38202" y="338202"/>
            <a:ext cx="2311161" cy="2311161"/>
          </a:xfrm>
          <a:custGeom>
            <a:avLst/>
            <a:gdLst/>
            <a:ahLst/>
            <a:cxnLst/>
            <a:rect l="l" t="t" r="r" b="b"/>
            <a:pathLst>
              <a:path w="2311161" h="2311161">
                <a:moveTo>
                  <a:pt x="0" y="0"/>
                </a:moveTo>
                <a:lnTo>
                  <a:pt x="2311161" y="0"/>
                </a:lnTo>
                <a:lnTo>
                  <a:pt x="2311161" y="2311161"/>
                </a:lnTo>
                <a:lnTo>
                  <a:pt x="0" y="23111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4552604"/>
            <a:ext cx="6486444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Seeing the actual complete prototype.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Presentation design.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Working on the prototype.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Getting to work on figma, Seeing the prototype presentation.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86444" y="4440777"/>
            <a:ext cx="5527175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Trying to figure out figma on day one.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Coming up with ridiculous 10 ideas.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Figuring figma out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First day using figma the more days we spent on figma the more competent we became.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758655" y="-113135"/>
            <a:ext cx="6589575" cy="13038606"/>
            <a:chOff x="0" y="0"/>
            <a:chExt cx="2620010" cy="5184140"/>
          </a:xfrm>
        </p:grpSpPr>
        <p:sp>
          <p:nvSpPr>
            <p:cNvPr id="11" name="Freeform 1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>
                <a:alpha val="8627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>
                <a:alphaModFix amt="8999"/>
              </a:blip>
              <a:stretch>
                <a:fillRect t="-622" b="-622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>
                <a:alpha val="8627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>
                <a:alpha val="8627"/>
              </a:srgbClr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>
                <a:alpha val="8627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>
                <a:alpha val="8627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>
                <a:alpha val="8627"/>
              </a:srgbClr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>
                <a:alpha val="8627"/>
              </a:srgbClr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>
                <a:alpha val="8627"/>
              </a:srgbClr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474815" y="4440777"/>
            <a:ext cx="5813185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Working as a team creates more ideas more efficiently.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Collaboration and how design thinking can be used as a daily tool for life.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3004420"/>
            <a:ext cx="3960518" cy="99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Barlow SemiCondensed Bold"/>
              </a:rPr>
              <a:t>HIGHS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753515" y="3004420"/>
            <a:ext cx="4780971" cy="99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Barlow SemiCondensed Bold"/>
              </a:rPr>
              <a:t>LOWS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58655" y="3004420"/>
            <a:ext cx="5044130" cy="99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Barlow SemiCondensed Bold"/>
              </a:rPr>
              <a:t>LEARNINGS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94597" y="-4109227"/>
            <a:ext cx="12152325" cy="12152325"/>
          </a:xfrm>
          <a:custGeom>
            <a:avLst/>
            <a:gdLst/>
            <a:ahLst/>
            <a:cxnLst/>
            <a:rect l="l" t="t" r="r" b="b"/>
            <a:pathLst>
              <a:path w="12152325" h="12152325">
                <a:moveTo>
                  <a:pt x="0" y="0"/>
                </a:moveTo>
                <a:lnTo>
                  <a:pt x="12152325" y="0"/>
                </a:lnTo>
                <a:lnTo>
                  <a:pt x="12152325" y="12152325"/>
                </a:lnTo>
                <a:lnTo>
                  <a:pt x="0" y="12152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761569" y="8138209"/>
            <a:ext cx="467003" cy="46700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296505" y="1795291"/>
            <a:ext cx="8013947" cy="8013947"/>
          </a:xfrm>
          <a:custGeom>
            <a:avLst/>
            <a:gdLst/>
            <a:ahLst/>
            <a:cxnLst/>
            <a:rect l="l" t="t" r="r" b="b"/>
            <a:pathLst>
              <a:path w="8013947" h="8013947">
                <a:moveTo>
                  <a:pt x="0" y="0"/>
                </a:moveTo>
                <a:lnTo>
                  <a:pt x="8013947" y="0"/>
                </a:lnTo>
                <a:lnTo>
                  <a:pt x="8013947" y="8013946"/>
                </a:lnTo>
                <a:lnTo>
                  <a:pt x="0" y="8013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856241" y="2363826"/>
            <a:ext cx="6894474" cy="689447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222268" y="2729864"/>
            <a:ext cx="6162422" cy="6162397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4336" r="-14336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7334473" y="3126057"/>
            <a:ext cx="2100432" cy="2100432"/>
          </a:xfrm>
          <a:custGeom>
            <a:avLst/>
            <a:gdLst/>
            <a:ahLst/>
            <a:cxnLst/>
            <a:rect l="l" t="t" r="r" b="b"/>
            <a:pathLst>
              <a:path w="2100432" h="2100432">
                <a:moveTo>
                  <a:pt x="0" y="0"/>
                </a:moveTo>
                <a:lnTo>
                  <a:pt x="2100432" y="0"/>
                </a:lnTo>
                <a:lnTo>
                  <a:pt x="2100432" y="2100432"/>
                </a:lnTo>
                <a:lnTo>
                  <a:pt x="0" y="2100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481179" y="3275068"/>
            <a:ext cx="1807022" cy="180702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592058" y="3385950"/>
            <a:ext cx="1585263" cy="1585257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761CC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/>
          <p:cNvSpPr/>
          <p:nvPr/>
        </p:nvSpPr>
        <p:spPr>
          <a:xfrm>
            <a:off x="16230600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936665" y="3728248"/>
            <a:ext cx="896049" cy="896049"/>
          </a:xfrm>
          <a:custGeom>
            <a:avLst/>
            <a:gdLst/>
            <a:ahLst/>
            <a:cxnLst/>
            <a:rect l="l" t="t" r="r" b="b"/>
            <a:pathLst>
              <a:path w="896049" h="896049">
                <a:moveTo>
                  <a:pt x="0" y="0"/>
                </a:moveTo>
                <a:lnTo>
                  <a:pt x="896049" y="0"/>
                </a:lnTo>
                <a:lnTo>
                  <a:pt x="896049" y="896049"/>
                </a:lnTo>
                <a:lnTo>
                  <a:pt x="0" y="8960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592058" y="7975234"/>
            <a:ext cx="1723449" cy="1723449"/>
          </a:xfrm>
          <a:custGeom>
            <a:avLst/>
            <a:gdLst/>
            <a:ahLst/>
            <a:cxnLst/>
            <a:rect l="l" t="t" r="r" b="b"/>
            <a:pathLst>
              <a:path w="1723449" h="1723449">
                <a:moveTo>
                  <a:pt x="0" y="0"/>
                </a:moveTo>
                <a:lnTo>
                  <a:pt x="1723449" y="0"/>
                </a:lnTo>
                <a:lnTo>
                  <a:pt x="1723449" y="1723449"/>
                </a:lnTo>
                <a:lnTo>
                  <a:pt x="0" y="17234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732722" y="7975234"/>
            <a:ext cx="1723449" cy="1723449"/>
          </a:xfrm>
          <a:custGeom>
            <a:avLst/>
            <a:gdLst/>
            <a:ahLst/>
            <a:cxnLst/>
            <a:rect l="l" t="t" r="r" b="b"/>
            <a:pathLst>
              <a:path w="1723449" h="1723449">
                <a:moveTo>
                  <a:pt x="0" y="0"/>
                </a:moveTo>
                <a:lnTo>
                  <a:pt x="1723449" y="0"/>
                </a:lnTo>
                <a:lnTo>
                  <a:pt x="1723449" y="1723449"/>
                </a:lnTo>
                <a:lnTo>
                  <a:pt x="0" y="17234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818121" y="7975234"/>
            <a:ext cx="1723449" cy="1723449"/>
          </a:xfrm>
          <a:custGeom>
            <a:avLst/>
            <a:gdLst/>
            <a:ahLst/>
            <a:cxnLst/>
            <a:rect l="l" t="t" r="r" b="b"/>
            <a:pathLst>
              <a:path w="1723449" h="1723449">
                <a:moveTo>
                  <a:pt x="0" y="0"/>
                </a:moveTo>
                <a:lnTo>
                  <a:pt x="1723448" y="0"/>
                </a:lnTo>
                <a:lnTo>
                  <a:pt x="1723448" y="1723449"/>
                </a:lnTo>
                <a:lnTo>
                  <a:pt x="0" y="17234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960669" y="7975234"/>
            <a:ext cx="1723449" cy="1723449"/>
          </a:xfrm>
          <a:custGeom>
            <a:avLst/>
            <a:gdLst/>
            <a:ahLst/>
            <a:cxnLst/>
            <a:rect l="l" t="t" r="r" b="b"/>
            <a:pathLst>
              <a:path w="1723449" h="1723449">
                <a:moveTo>
                  <a:pt x="0" y="0"/>
                </a:moveTo>
                <a:lnTo>
                  <a:pt x="1723449" y="0"/>
                </a:lnTo>
                <a:lnTo>
                  <a:pt x="1723449" y="1723449"/>
                </a:lnTo>
                <a:lnTo>
                  <a:pt x="0" y="17234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103218" y="7975234"/>
            <a:ext cx="1723449" cy="1723449"/>
          </a:xfrm>
          <a:custGeom>
            <a:avLst/>
            <a:gdLst/>
            <a:ahLst/>
            <a:cxnLst/>
            <a:rect l="l" t="t" r="r" b="b"/>
            <a:pathLst>
              <a:path w="1723449" h="1723449">
                <a:moveTo>
                  <a:pt x="0" y="0"/>
                </a:moveTo>
                <a:lnTo>
                  <a:pt x="1723449" y="0"/>
                </a:lnTo>
                <a:lnTo>
                  <a:pt x="1723449" y="1723449"/>
                </a:lnTo>
                <a:lnTo>
                  <a:pt x="0" y="17234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832714" y="7693003"/>
            <a:ext cx="1245331" cy="445206"/>
          </a:xfrm>
          <a:custGeom>
            <a:avLst/>
            <a:gdLst/>
            <a:ahLst/>
            <a:cxnLst/>
            <a:rect l="l" t="t" r="r" b="b"/>
            <a:pathLst>
              <a:path w="1245331" h="445206">
                <a:moveTo>
                  <a:pt x="0" y="0"/>
                </a:moveTo>
                <a:lnTo>
                  <a:pt x="1245331" y="0"/>
                </a:lnTo>
                <a:lnTo>
                  <a:pt x="1245331" y="445206"/>
                </a:lnTo>
                <a:lnTo>
                  <a:pt x="0" y="4452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V="1">
            <a:off x="11015423" y="9476080"/>
            <a:ext cx="1245331" cy="445206"/>
          </a:xfrm>
          <a:custGeom>
            <a:avLst/>
            <a:gdLst/>
            <a:ahLst/>
            <a:cxnLst/>
            <a:rect l="l" t="t" r="r" b="b"/>
            <a:pathLst>
              <a:path w="1245331" h="445206">
                <a:moveTo>
                  <a:pt x="0" y="445205"/>
                </a:moveTo>
                <a:lnTo>
                  <a:pt x="1245330" y="445205"/>
                </a:lnTo>
                <a:lnTo>
                  <a:pt x="1245330" y="0"/>
                </a:lnTo>
                <a:lnTo>
                  <a:pt x="0" y="0"/>
                </a:lnTo>
                <a:lnTo>
                  <a:pt x="0" y="445205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157029" y="7693003"/>
            <a:ext cx="1245331" cy="445206"/>
          </a:xfrm>
          <a:custGeom>
            <a:avLst/>
            <a:gdLst/>
            <a:ahLst/>
            <a:cxnLst/>
            <a:rect l="l" t="t" r="r" b="b"/>
            <a:pathLst>
              <a:path w="1245331" h="445206">
                <a:moveTo>
                  <a:pt x="0" y="0"/>
                </a:moveTo>
                <a:lnTo>
                  <a:pt x="1245331" y="0"/>
                </a:lnTo>
                <a:lnTo>
                  <a:pt x="1245331" y="445206"/>
                </a:lnTo>
                <a:lnTo>
                  <a:pt x="0" y="4452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flipV="1">
            <a:off x="15237019" y="9476080"/>
            <a:ext cx="1245331" cy="445206"/>
          </a:xfrm>
          <a:custGeom>
            <a:avLst/>
            <a:gdLst/>
            <a:ahLst/>
            <a:cxnLst/>
            <a:rect l="l" t="t" r="r" b="b"/>
            <a:pathLst>
              <a:path w="1245331" h="445206">
                <a:moveTo>
                  <a:pt x="0" y="445205"/>
                </a:moveTo>
                <a:lnTo>
                  <a:pt x="1245331" y="445205"/>
                </a:lnTo>
                <a:lnTo>
                  <a:pt x="1245331" y="0"/>
                </a:lnTo>
                <a:lnTo>
                  <a:pt x="0" y="0"/>
                </a:lnTo>
                <a:lnTo>
                  <a:pt x="0" y="445205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0222845" y="5764164"/>
            <a:ext cx="6084477" cy="1544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Montserrat"/>
              </a:rPr>
              <a:t>Using the below design think steps our team was tasked creating a fintech solution that could solve a specific client’s problem.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10452" y="3183207"/>
            <a:ext cx="7529748" cy="1955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638"/>
              </a:lnSpc>
            </a:pPr>
            <a:r>
              <a:rPr lang="en-US" sz="6944" dirty="0">
                <a:solidFill>
                  <a:srgbClr val="000000"/>
                </a:solidFill>
                <a:latin typeface="Barlow SemiCondensed Bold"/>
              </a:rPr>
              <a:t>OUR DESIGN THINKING JOURNEY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88200" y="3185513"/>
            <a:ext cx="2873303" cy="99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38"/>
              </a:lnSpc>
            </a:pPr>
            <a:r>
              <a:rPr lang="en-US" sz="6944" dirty="0">
                <a:solidFill>
                  <a:srgbClr val="761CC3"/>
                </a:solidFill>
                <a:latin typeface="Barlow SemiCondensed Bold"/>
              </a:rPr>
              <a:t>ABOUT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55383" y="8721382"/>
            <a:ext cx="1196799" cy="240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1"/>
              </a:lnSpc>
            </a:pPr>
            <a:r>
              <a:rPr lang="en-US" sz="1701">
                <a:solidFill>
                  <a:srgbClr val="000000"/>
                </a:solidFill>
                <a:latin typeface="Barlow SemiCondensed Bold"/>
              </a:rPr>
              <a:t>EMPATHIZE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996047" y="8721382"/>
            <a:ext cx="1196799" cy="240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1"/>
              </a:lnSpc>
            </a:pPr>
            <a:r>
              <a:rPr lang="en-US" sz="1701">
                <a:solidFill>
                  <a:srgbClr val="000000"/>
                </a:solidFill>
                <a:latin typeface="Barlow SemiCondensed Bold"/>
              </a:rPr>
              <a:t>DEFINE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081446" y="8721382"/>
            <a:ext cx="1196799" cy="240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1"/>
              </a:lnSpc>
            </a:pPr>
            <a:r>
              <a:rPr lang="en-US" sz="1701">
                <a:solidFill>
                  <a:srgbClr val="000000"/>
                </a:solidFill>
                <a:latin typeface="Barlow SemiCondensed Bold"/>
              </a:rPr>
              <a:t>IDEATE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227369" y="8721382"/>
            <a:ext cx="1196799" cy="240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1"/>
              </a:lnSpc>
            </a:pPr>
            <a:r>
              <a:rPr lang="en-US" sz="1701">
                <a:solidFill>
                  <a:srgbClr val="000000"/>
                </a:solidFill>
                <a:latin typeface="Barlow SemiCondensed Bold"/>
              </a:rPr>
              <a:t>PROTOTYPE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369918" y="8721382"/>
            <a:ext cx="1196799" cy="240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1"/>
              </a:lnSpc>
            </a:pPr>
            <a:r>
              <a:rPr lang="en-US" sz="1701">
                <a:solidFill>
                  <a:srgbClr val="000000"/>
                </a:solidFill>
                <a:latin typeface="Barlow SemiCondensed Bold"/>
              </a:rPr>
              <a:t>TEST</a:t>
            </a:r>
          </a:p>
        </p:txBody>
      </p:sp>
      <p:sp>
        <p:nvSpPr>
          <p:cNvPr id="34" name="Freeform 34"/>
          <p:cNvSpPr/>
          <p:nvPr/>
        </p:nvSpPr>
        <p:spPr>
          <a:xfrm>
            <a:off x="338202" y="338202"/>
            <a:ext cx="2311161" cy="2311161"/>
          </a:xfrm>
          <a:custGeom>
            <a:avLst/>
            <a:gdLst/>
            <a:ahLst/>
            <a:cxnLst/>
            <a:rect l="l" t="t" r="r" b="b"/>
            <a:pathLst>
              <a:path w="2311161" h="2311161">
                <a:moveTo>
                  <a:pt x="0" y="0"/>
                </a:moveTo>
                <a:lnTo>
                  <a:pt x="2311161" y="0"/>
                </a:lnTo>
                <a:lnTo>
                  <a:pt x="2311161" y="2311161"/>
                </a:lnTo>
                <a:lnTo>
                  <a:pt x="0" y="23111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7053387" y="1082910"/>
            <a:ext cx="1697329" cy="1768051"/>
          </a:xfrm>
          <a:custGeom>
            <a:avLst/>
            <a:gdLst/>
            <a:ahLst/>
            <a:cxnLst/>
            <a:rect l="l" t="t" r="r" b="b"/>
            <a:pathLst>
              <a:path w="1697329" h="1768051">
                <a:moveTo>
                  <a:pt x="0" y="0"/>
                </a:moveTo>
                <a:lnTo>
                  <a:pt x="1697329" y="0"/>
                </a:lnTo>
                <a:lnTo>
                  <a:pt x="1697329" y="1768051"/>
                </a:lnTo>
                <a:lnTo>
                  <a:pt x="0" y="176805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57400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8202" y="338202"/>
            <a:ext cx="2311161" cy="2311161"/>
          </a:xfrm>
          <a:custGeom>
            <a:avLst/>
            <a:gdLst/>
            <a:ahLst/>
            <a:cxnLst/>
            <a:rect l="l" t="t" r="r" b="b"/>
            <a:pathLst>
              <a:path w="2311161" h="2311161">
                <a:moveTo>
                  <a:pt x="0" y="0"/>
                </a:moveTo>
                <a:lnTo>
                  <a:pt x="2311161" y="0"/>
                </a:lnTo>
                <a:lnTo>
                  <a:pt x="2311161" y="2311161"/>
                </a:lnTo>
                <a:lnTo>
                  <a:pt x="0" y="2311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048982">
            <a:off x="9321489" y="2386524"/>
            <a:ext cx="9812801" cy="9812801"/>
          </a:xfrm>
          <a:custGeom>
            <a:avLst/>
            <a:gdLst/>
            <a:ahLst/>
            <a:cxnLst/>
            <a:rect l="l" t="t" r="r" b="b"/>
            <a:pathLst>
              <a:path w="9812801" h="9812801">
                <a:moveTo>
                  <a:pt x="0" y="0"/>
                </a:moveTo>
                <a:lnTo>
                  <a:pt x="9812801" y="0"/>
                </a:lnTo>
                <a:lnTo>
                  <a:pt x="9812801" y="9812801"/>
                </a:lnTo>
                <a:lnTo>
                  <a:pt x="0" y="98128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3277082"/>
            <a:ext cx="8210505" cy="6239984"/>
          </a:xfrm>
          <a:custGeom>
            <a:avLst/>
            <a:gdLst/>
            <a:ahLst/>
            <a:cxnLst/>
            <a:rect l="l" t="t" r="r" b="b"/>
            <a:pathLst>
              <a:path w="8210505" h="6239984">
                <a:moveTo>
                  <a:pt x="0" y="0"/>
                </a:moveTo>
                <a:lnTo>
                  <a:pt x="8210505" y="0"/>
                </a:lnTo>
                <a:lnTo>
                  <a:pt x="8210505" y="6239984"/>
                </a:lnTo>
                <a:lnTo>
                  <a:pt x="0" y="6239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15130" y="1025824"/>
            <a:ext cx="9967469" cy="993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38"/>
              </a:lnSpc>
            </a:pPr>
            <a:r>
              <a:rPr lang="en-US" sz="6944" dirty="0">
                <a:solidFill>
                  <a:srgbClr val="FFFFFF"/>
                </a:solidFill>
                <a:latin typeface="Barlow SemiCondensed Bold"/>
              </a:rPr>
              <a:t>WHO DO WE DESIGN FOR?</a:t>
            </a:r>
          </a:p>
        </p:txBody>
      </p:sp>
      <p:sp>
        <p:nvSpPr>
          <p:cNvPr id="8" name="Freeform 8"/>
          <p:cNvSpPr/>
          <p:nvPr/>
        </p:nvSpPr>
        <p:spPr>
          <a:xfrm>
            <a:off x="338202" y="4715324"/>
            <a:ext cx="2676153" cy="841772"/>
          </a:xfrm>
          <a:custGeom>
            <a:avLst/>
            <a:gdLst/>
            <a:ahLst/>
            <a:cxnLst/>
            <a:rect l="l" t="t" r="r" b="b"/>
            <a:pathLst>
              <a:path w="2676153" h="841772">
                <a:moveTo>
                  <a:pt x="0" y="0"/>
                </a:moveTo>
                <a:lnTo>
                  <a:pt x="2676152" y="0"/>
                </a:lnTo>
                <a:lnTo>
                  <a:pt x="2676152" y="841772"/>
                </a:lnTo>
                <a:lnTo>
                  <a:pt x="0" y="8417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338202" y="6353232"/>
            <a:ext cx="2676153" cy="841772"/>
          </a:xfrm>
          <a:custGeom>
            <a:avLst/>
            <a:gdLst/>
            <a:ahLst/>
            <a:cxnLst/>
            <a:rect l="l" t="t" r="r" b="b"/>
            <a:pathLst>
              <a:path w="2676153" h="841772">
                <a:moveTo>
                  <a:pt x="2676152" y="0"/>
                </a:moveTo>
                <a:lnTo>
                  <a:pt x="0" y="0"/>
                </a:lnTo>
                <a:lnTo>
                  <a:pt x="0" y="841772"/>
                </a:lnTo>
                <a:lnTo>
                  <a:pt x="2676152" y="841772"/>
                </a:lnTo>
                <a:lnTo>
                  <a:pt x="267615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21966" y="5717068"/>
            <a:ext cx="105308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40"/>
              </a:lnSpc>
            </a:pPr>
            <a:r>
              <a:rPr lang="en-US" sz="3400" dirty="0">
                <a:solidFill>
                  <a:srgbClr val="FFFFFF"/>
                </a:solidFill>
                <a:latin typeface="Barlow SemiCondensed Bold"/>
              </a:rPr>
              <a:t>WHO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574453" y="2487254"/>
            <a:ext cx="2676153" cy="2479679"/>
            <a:chOff x="0" y="0"/>
            <a:chExt cx="3568203" cy="330623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68203" cy="1122362"/>
            </a:xfrm>
            <a:custGeom>
              <a:avLst/>
              <a:gdLst/>
              <a:ahLst/>
              <a:cxnLst/>
              <a:rect l="l" t="t" r="r" b="b"/>
              <a:pathLst>
                <a:path w="3568203" h="1122362">
                  <a:moveTo>
                    <a:pt x="0" y="0"/>
                  </a:moveTo>
                  <a:lnTo>
                    <a:pt x="3568203" y="0"/>
                  </a:lnTo>
                  <a:lnTo>
                    <a:pt x="3568203" y="1122362"/>
                  </a:lnTo>
                  <a:lnTo>
                    <a:pt x="0" y="1122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flipH="1">
              <a:off x="0" y="2183877"/>
              <a:ext cx="3568203" cy="1122362"/>
            </a:xfrm>
            <a:custGeom>
              <a:avLst/>
              <a:gdLst/>
              <a:ahLst/>
              <a:cxnLst/>
              <a:rect l="l" t="t" r="r" b="b"/>
              <a:pathLst>
                <a:path w="3568203" h="1122362">
                  <a:moveTo>
                    <a:pt x="3568203" y="0"/>
                  </a:moveTo>
                  <a:lnTo>
                    <a:pt x="0" y="0"/>
                  </a:lnTo>
                  <a:lnTo>
                    <a:pt x="0" y="1122363"/>
                  </a:lnTo>
                  <a:lnTo>
                    <a:pt x="3568203" y="1122363"/>
                  </a:lnTo>
                  <a:lnTo>
                    <a:pt x="3568203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178353" y="1329308"/>
              <a:ext cx="1472509" cy="6326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40"/>
                </a:lnSpc>
              </a:pPr>
              <a:r>
                <a:rPr lang="en-US" sz="3400" dirty="0">
                  <a:solidFill>
                    <a:srgbClr val="FFFFFF"/>
                  </a:solidFill>
                  <a:latin typeface="Barlow SemiCondensed Bold"/>
                </a:rPr>
                <a:t>WHO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4064803" y="5023391"/>
            <a:ext cx="1697329" cy="1768051"/>
          </a:xfrm>
          <a:custGeom>
            <a:avLst/>
            <a:gdLst/>
            <a:ahLst/>
            <a:cxnLst/>
            <a:rect l="l" t="t" r="r" b="b"/>
            <a:pathLst>
              <a:path w="1697329" h="1768051">
                <a:moveTo>
                  <a:pt x="0" y="0"/>
                </a:moveTo>
                <a:lnTo>
                  <a:pt x="1697329" y="0"/>
                </a:lnTo>
                <a:lnTo>
                  <a:pt x="1697329" y="1768052"/>
                </a:lnTo>
                <a:lnTo>
                  <a:pt x="0" y="17680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812581" y="4715324"/>
            <a:ext cx="2676153" cy="2479679"/>
            <a:chOff x="0" y="0"/>
            <a:chExt cx="3568203" cy="330623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568203" cy="1122362"/>
            </a:xfrm>
            <a:custGeom>
              <a:avLst/>
              <a:gdLst/>
              <a:ahLst/>
              <a:cxnLst/>
              <a:rect l="l" t="t" r="r" b="b"/>
              <a:pathLst>
                <a:path w="3568203" h="1122362">
                  <a:moveTo>
                    <a:pt x="0" y="0"/>
                  </a:moveTo>
                  <a:lnTo>
                    <a:pt x="3568203" y="0"/>
                  </a:lnTo>
                  <a:lnTo>
                    <a:pt x="3568203" y="1122362"/>
                  </a:lnTo>
                  <a:lnTo>
                    <a:pt x="0" y="1122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flipH="1">
              <a:off x="0" y="2183877"/>
              <a:ext cx="3568203" cy="1122362"/>
            </a:xfrm>
            <a:custGeom>
              <a:avLst/>
              <a:gdLst/>
              <a:ahLst/>
              <a:cxnLst/>
              <a:rect l="l" t="t" r="r" b="b"/>
              <a:pathLst>
                <a:path w="3568203" h="1122362">
                  <a:moveTo>
                    <a:pt x="3568203" y="0"/>
                  </a:moveTo>
                  <a:lnTo>
                    <a:pt x="0" y="0"/>
                  </a:lnTo>
                  <a:lnTo>
                    <a:pt x="0" y="1122363"/>
                  </a:lnTo>
                  <a:lnTo>
                    <a:pt x="3568203" y="1122363"/>
                  </a:lnTo>
                  <a:lnTo>
                    <a:pt x="3568203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1178353" y="1329308"/>
              <a:ext cx="1422205" cy="6326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40"/>
                </a:lnSpc>
              </a:pPr>
              <a:r>
                <a:rPr lang="en-US" sz="3400" dirty="0">
                  <a:solidFill>
                    <a:srgbClr val="FFFFFF"/>
                  </a:solidFill>
                  <a:latin typeface="Barlow SemiCondensed Bold"/>
                </a:rPr>
                <a:t>WHO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574453" y="7037387"/>
            <a:ext cx="2676153" cy="2479679"/>
            <a:chOff x="0" y="0"/>
            <a:chExt cx="3568203" cy="330623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568203" cy="1122362"/>
            </a:xfrm>
            <a:custGeom>
              <a:avLst/>
              <a:gdLst/>
              <a:ahLst/>
              <a:cxnLst/>
              <a:rect l="l" t="t" r="r" b="b"/>
              <a:pathLst>
                <a:path w="3568203" h="1122362">
                  <a:moveTo>
                    <a:pt x="0" y="0"/>
                  </a:moveTo>
                  <a:lnTo>
                    <a:pt x="3568203" y="0"/>
                  </a:lnTo>
                  <a:lnTo>
                    <a:pt x="3568203" y="1122362"/>
                  </a:lnTo>
                  <a:lnTo>
                    <a:pt x="0" y="1122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flipH="1">
              <a:off x="0" y="2183877"/>
              <a:ext cx="3568203" cy="1122362"/>
            </a:xfrm>
            <a:custGeom>
              <a:avLst/>
              <a:gdLst/>
              <a:ahLst/>
              <a:cxnLst/>
              <a:rect l="l" t="t" r="r" b="b"/>
              <a:pathLst>
                <a:path w="3568203" h="1122362">
                  <a:moveTo>
                    <a:pt x="3568203" y="0"/>
                  </a:moveTo>
                  <a:lnTo>
                    <a:pt x="0" y="0"/>
                  </a:lnTo>
                  <a:lnTo>
                    <a:pt x="0" y="1122363"/>
                  </a:lnTo>
                  <a:lnTo>
                    <a:pt x="3568203" y="1122363"/>
                  </a:lnTo>
                  <a:lnTo>
                    <a:pt x="3568203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1178353" y="1329308"/>
              <a:ext cx="1472509" cy="6326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40"/>
                </a:lnSpc>
              </a:pPr>
              <a:r>
                <a:rPr lang="en-US" sz="3400" dirty="0">
                  <a:solidFill>
                    <a:srgbClr val="FFFFFF"/>
                  </a:solidFill>
                  <a:latin typeface="Barlow SemiCondensed Bold"/>
                </a:rPr>
                <a:t>WHO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828638" y="7311974"/>
            <a:ext cx="2216543" cy="292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4"/>
              </a:lnSpc>
            </a:pPr>
            <a:r>
              <a:rPr lang="en-US" sz="2058">
                <a:solidFill>
                  <a:srgbClr val="FFFFFF"/>
                </a:solidFill>
                <a:latin typeface="Barlow SemiCondensed Bold"/>
              </a:rPr>
              <a:t>GUARDIAN / PARENT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6929" y="4985984"/>
            <a:ext cx="1958697" cy="292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4"/>
              </a:lnSpc>
            </a:pPr>
            <a:r>
              <a:rPr lang="en-US" sz="2058">
                <a:solidFill>
                  <a:srgbClr val="FFFFFF"/>
                </a:solidFill>
                <a:latin typeface="Barlow SemiCondensed Bold"/>
              </a:rPr>
              <a:t>ENTREPRENEUR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04258" y="4248368"/>
            <a:ext cx="2216543" cy="578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4"/>
              </a:lnSpc>
            </a:pPr>
            <a:r>
              <a:rPr lang="en-US" sz="2058">
                <a:solidFill>
                  <a:srgbClr val="FFFFFF"/>
                </a:solidFill>
                <a:latin typeface="Barlow SemiCondensed Bold"/>
              </a:rPr>
              <a:t>NEEDS A TICKET SERVICE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042385" y="4985984"/>
            <a:ext cx="2216543" cy="292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4"/>
              </a:lnSpc>
            </a:pPr>
            <a:r>
              <a:rPr lang="en-US" sz="2058">
                <a:solidFill>
                  <a:srgbClr val="FFFFFF"/>
                </a:solidFill>
                <a:latin typeface="Barlow SemiCondensed Bold"/>
              </a:rPr>
              <a:t>FOREIGNER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61598" y="6391129"/>
            <a:ext cx="1778119" cy="69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6"/>
              </a:lnSpc>
            </a:pPr>
            <a:r>
              <a:rPr lang="en-US" sz="1651">
                <a:solidFill>
                  <a:srgbClr val="FFFFFF"/>
                </a:solidFill>
                <a:latin typeface="Barlow SemiCondensed Bold"/>
              </a:rPr>
              <a:t>NEEDS TO KNOW THE CURRENT EXCHANGE RATES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828638" y="2736327"/>
            <a:ext cx="2216543" cy="292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4"/>
              </a:lnSpc>
            </a:pPr>
            <a:r>
              <a:rPr lang="en-US" sz="2058">
                <a:solidFill>
                  <a:srgbClr val="FFFFFF"/>
                </a:solidFill>
                <a:latin typeface="Barlow SemiCondensed Bold"/>
              </a:rPr>
              <a:t>TRAVELLER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943204" y="8743232"/>
            <a:ext cx="1718240" cy="67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5"/>
              </a:lnSpc>
            </a:pPr>
            <a:r>
              <a:rPr lang="en-US" sz="1595">
                <a:solidFill>
                  <a:srgbClr val="FFFFFF"/>
                </a:solidFill>
                <a:latin typeface="Barlow SemiCondensed Bold"/>
              </a:rPr>
              <a:t>NEEDS ALL IN ONE FAMILY BANKING SOLUTION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96929" y="6511672"/>
            <a:ext cx="1958697" cy="578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4"/>
              </a:lnSpc>
            </a:pPr>
            <a:r>
              <a:rPr lang="en-US" sz="2058">
                <a:solidFill>
                  <a:srgbClr val="FFFFFF"/>
                </a:solidFill>
                <a:latin typeface="Barlow SemiCondensed Bold"/>
              </a:rPr>
              <a:t>IS LOOKING FOR INVESTORS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48982">
            <a:off x="9321489" y="2386524"/>
            <a:ext cx="9812801" cy="9812801"/>
          </a:xfrm>
          <a:custGeom>
            <a:avLst/>
            <a:gdLst/>
            <a:ahLst/>
            <a:cxnLst/>
            <a:rect l="l" t="t" r="r" b="b"/>
            <a:pathLst>
              <a:path w="9812801" h="9812801">
                <a:moveTo>
                  <a:pt x="0" y="0"/>
                </a:moveTo>
                <a:lnTo>
                  <a:pt x="9812801" y="0"/>
                </a:lnTo>
                <a:lnTo>
                  <a:pt x="9812801" y="9812801"/>
                </a:lnTo>
                <a:lnTo>
                  <a:pt x="0" y="98128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57400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76248" y="4419798"/>
            <a:ext cx="6667552" cy="993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38"/>
              </a:lnSpc>
            </a:pPr>
            <a:r>
              <a:rPr lang="en-US" sz="6944" dirty="0">
                <a:solidFill>
                  <a:srgbClr val="000000"/>
                </a:solidFill>
                <a:latin typeface="Barlow SemiCondensed Bold"/>
              </a:rPr>
              <a:t>MEET ABONGILE..</a:t>
            </a:r>
          </a:p>
        </p:txBody>
      </p:sp>
      <p:sp>
        <p:nvSpPr>
          <p:cNvPr id="5" name="Freeform 5"/>
          <p:cNvSpPr/>
          <p:nvPr/>
        </p:nvSpPr>
        <p:spPr>
          <a:xfrm>
            <a:off x="6934894" y="886879"/>
            <a:ext cx="7912803" cy="7912803"/>
          </a:xfrm>
          <a:custGeom>
            <a:avLst/>
            <a:gdLst/>
            <a:ahLst/>
            <a:cxnLst/>
            <a:rect l="l" t="t" r="r" b="b"/>
            <a:pathLst>
              <a:path w="7912803" h="7912803">
                <a:moveTo>
                  <a:pt x="0" y="0"/>
                </a:moveTo>
                <a:lnTo>
                  <a:pt x="7912803" y="0"/>
                </a:lnTo>
                <a:lnTo>
                  <a:pt x="7912803" y="7912803"/>
                </a:lnTo>
                <a:lnTo>
                  <a:pt x="0" y="79128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487566" y="1448238"/>
            <a:ext cx="6807460" cy="680746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848973" y="1809657"/>
            <a:ext cx="6084646" cy="6084622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3987492" y="733950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76280" y="2449338"/>
            <a:ext cx="5697610" cy="172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279"/>
              </a:lnSpc>
            </a:pPr>
            <a:r>
              <a:rPr lang="en-US" sz="10199" dirty="0">
                <a:solidFill>
                  <a:srgbClr val="761CC3"/>
                </a:solidFill>
                <a:latin typeface="Montserrat Classic Bold"/>
              </a:rPr>
              <a:t>Persona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6248" y="5850339"/>
            <a:ext cx="5404339" cy="156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Montserrat"/>
              </a:rPr>
              <a:t>MY NAME IS ABONGILE AND I AM PROUD MOTHER LOOKING FOR AN ALL-IN-ONE FAMILY BANKING SOLUTION.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84314" y="8435652"/>
            <a:ext cx="165158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 Bold"/>
              </a:rPr>
              <a:t>More Info</a:t>
            </a:r>
          </a:p>
        </p:txBody>
      </p:sp>
      <p:sp>
        <p:nvSpPr>
          <p:cNvPr id="17" name="Freeform 17"/>
          <p:cNvSpPr/>
          <p:nvPr/>
        </p:nvSpPr>
        <p:spPr>
          <a:xfrm>
            <a:off x="338202" y="338202"/>
            <a:ext cx="2311161" cy="2311161"/>
          </a:xfrm>
          <a:custGeom>
            <a:avLst/>
            <a:gdLst/>
            <a:ahLst/>
            <a:cxnLst/>
            <a:rect l="l" t="t" r="r" b="b"/>
            <a:pathLst>
              <a:path w="2311161" h="2311161">
                <a:moveTo>
                  <a:pt x="0" y="0"/>
                </a:moveTo>
                <a:lnTo>
                  <a:pt x="2311161" y="0"/>
                </a:lnTo>
                <a:lnTo>
                  <a:pt x="2311161" y="2311161"/>
                </a:lnTo>
                <a:lnTo>
                  <a:pt x="0" y="23111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092477" y="963731"/>
            <a:ext cx="7166823" cy="7166823"/>
          </a:xfrm>
          <a:custGeom>
            <a:avLst/>
            <a:gdLst/>
            <a:ahLst/>
            <a:cxnLst/>
            <a:rect l="l" t="t" r="r" b="b"/>
            <a:pathLst>
              <a:path w="7166823" h="7166823">
                <a:moveTo>
                  <a:pt x="7166823" y="0"/>
                </a:moveTo>
                <a:lnTo>
                  <a:pt x="0" y="0"/>
                </a:lnTo>
                <a:lnTo>
                  <a:pt x="0" y="7166823"/>
                </a:lnTo>
                <a:lnTo>
                  <a:pt x="7166823" y="7166823"/>
                </a:lnTo>
                <a:lnTo>
                  <a:pt x="716682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057400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492925" y="2620406"/>
            <a:ext cx="9548733" cy="7666594"/>
            <a:chOff x="0" y="0"/>
            <a:chExt cx="7467600" cy="59956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t="-33450" b="-33450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8609691" y="1522413"/>
            <a:ext cx="7315200" cy="1005840"/>
          </a:xfrm>
          <a:custGeom>
            <a:avLst/>
            <a:gdLst/>
            <a:ahLst/>
            <a:cxnLst/>
            <a:rect l="l" t="t" r="r" b="b"/>
            <a:pathLst>
              <a:path w="7315200" h="1005840">
                <a:moveTo>
                  <a:pt x="0" y="0"/>
                </a:moveTo>
                <a:lnTo>
                  <a:pt x="7315200" y="0"/>
                </a:lnTo>
                <a:lnTo>
                  <a:pt x="7315200" y="1005840"/>
                </a:lnTo>
                <a:lnTo>
                  <a:pt x="0" y="10058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38202" y="338202"/>
            <a:ext cx="2311161" cy="2311161"/>
          </a:xfrm>
          <a:custGeom>
            <a:avLst/>
            <a:gdLst/>
            <a:ahLst/>
            <a:cxnLst/>
            <a:rect l="l" t="t" r="r" b="b"/>
            <a:pathLst>
              <a:path w="2311161" h="2311161">
                <a:moveTo>
                  <a:pt x="0" y="0"/>
                </a:moveTo>
                <a:lnTo>
                  <a:pt x="2311161" y="0"/>
                </a:lnTo>
                <a:lnTo>
                  <a:pt x="2311161" y="2311161"/>
                </a:lnTo>
                <a:lnTo>
                  <a:pt x="0" y="23111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556324" y="7990527"/>
            <a:ext cx="4598378" cy="1910114"/>
            <a:chOff x="0" y="0"/>
            <a:chExt cx="1677501" cy="6968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77501" cy="696815"/>
            </a:xfrm>
            <a:custGeom>
              <a:avLst/>
              <a:gdLst/>
              <a:ahLst/>
              <a:cxnLst/>
              <a:rect l="l" t="t" r="r" b="b"/>
              <a:pathLst>
                <a:path w="1677501" h="696815">
                  <a:moveTo>
                    <a:pt x="1553041" y="696815"/>
                  </a:moveTo>
                  <a:lnTo>
                    <a:pt x="124460" y="696815"/>
                  </a:lnTo>
                  <a:cubicBezTo>
                    <a:pt x="55880" y="696815"/>
                    <a:pt x="0" y="640935"/>
                    <a:pt x="0" y="5723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53041" y="0"/>
                  </a:lnTo>
                  <a:cubicBezTo>
                    <a:pt x="1621621" y="0"/>
                    <a:pt x="1677501" y="55880"/>
                    <a:pt x="1677501" y="124460"/>
                  </a:cubicBezTo>
                  <a:lnTo>
                    <a:pt x="1677501" y="572355"/>
                  </a:lnTo>
                  <a:cubicBezTo>
                    <a:pt x="1677501" y="640935"/>
                    <a:pt x="1621621" y="696815"/>
                    <a:pt x="1553041" y="69681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5751369" y="7990527"/>
            <a:ext cx="4581159" cy="1910114"/>
            <a:chOff x="0" y="0"/>
            <a:chExt cx="1671219" cy="6968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71220" cy="696815"/>
            </a:xfrm>
            <a:custGeom>
              <a:avLst/>
              <a:gdLst/>
              <a:ahLst/>
              <a:cxnLst/>
              <a:rect l="l" t="t" r="r" b="b"/>
              <a:pathLst>
                <a:path w="1671220" h="696815">
                  <a:moveTo>
                    <a:pt x="1546759" y="696815"/>
                  </a:moveTo>
                  <a:lnTo>
                    <a:pt x="124460" y="696815"/>
                  </a:lnTo>
                  <a:cubicBezTo>
                    <a:pt x="55880" y="696815"/>
                    <a:pt x="0" y="640935"/>
                    <a:pt x="0" y="5723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46759" y="0"/>
                  </a:lnTo>
                  <a:cubicBezTo>
                    <a:pt x="1615339" y="0"/>
                    <a:pt x="1671220" y="55880"/>
                    <a:pt x="1671220" y="124460"/>
                  </a:cubicBezTo>
                  <a:lnTo>
                    <a:pt x="1671220" y="572355"/>
                  </a:lnTo>
                  <a:cubicBezTo>
                    <a:pt x="1671220" y="640935"/>
                    <a:pt x="1615339" y="696815"/>
                    <a:pt x="1546759" y="69681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1075036" y="8461174"/>
            <a:ext cx="1186825" cy="925724"/>
          </a:xfrm>
          <a:custGeom>
            <a:avLst/>
            <a:gdLst/>
            <a:ahLst/>
            <a:cxnLst/>
            <a:rect l="l" t="t" r="r" b="b"/>
            <a:pathLst>
              <a:path w="1186825" h="925724">
                <a:moveTo>
                  <a:pt x="0" y="0"/>
                </a:moveTo>
                <a:lnTo>
                  <a:pt x="1186825" y="0"/>
                </a:lnTo>
                <a:lnTo>
                  <a:pt x="1186825" y="925724"/>
                </a:lnTo>
                <a:lnTo>
                  <a:pt x="0" y="925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795680" y="8461174"/>
            <a:ext cx="1518695" cy="1214956"/>
          </a:xfrm>
          <a:custGeom>
            <a:avLst/>
            <a:gdLst/>
            <a:ahLst/>
            <a:cxnLst/>
            <a:rect l="l" t="t" r="r" b="b"/>
            <a:pathLst>
              <a:path w="1518695" h="1214956">
                <a:moveTo>
                  <a:pt x="0" y="0"/>
                </a:moveTo>
                <a:lnTo>
                  <a:pt x="1518695" y="0"/>
                </a:lnTo>
                <a:lnTo>
                  <a:pt x="1518695" y="1214956"/>
                </a:lnTo>
                <a:lnTo>
                  <a:pt x="0" y="12149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56324" y="2929924"/>
            <a:ext cx="6646844" cy="1955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Barlow SemiCondensed Bold"/>
              </a:rPr>
              <a:t>SURVEY QUESTIONNAIRE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6324" y="6122357"/>
            <a:ext cx="6758051" cy="1544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Montserrat"/>
              </a:rPr>
              <a:t>We sent out a questionnaire to Guardians to gain some incite into what they looking for in a fintech app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56324" y="5466962"/>
            <a:ext cx="2760970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Montserrat Classic Bold"/>
              </a:rPr>
              <a:t>Description...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33703" y="8728396"/>
            <a:ext cx="2417836" cy="737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5"/>
              </a:lnSpc>
            </a:pPr>
            <a:r>
              <a:rPr lang="en-US" sz="4738">
                <a:solidFill>
                  <a:srgbClr val="761CC3"/>
                </a:solidFill>
                <a:latin typeface="Montserrat Classic Bold"/>
              </a:rPr>
              <a:t>10.00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78538" y="8728396"/>
            <a:ext cx="2417836" cy="737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5"/>
              </a:lnSpc>
            </a:pPr>
            <a:r>
              <a:rPr lang="en-US" sz="4738">
                <a:solidFill>
                  <a:srgbClr val="761CC3"/>
                </a:solidFill>
                <a:latin typeface="Montserrat Classic Bold"/>
              </a:rPr>
              <a:t>70.00%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33314" y="8415316"/>
            <a:ext cx="2205158" cy="33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8"/>
              </a:lnSpc>
            </a:pPr>
            <a:r>
              <a:rPr lang="en-US" sz="2120">
                <a:solidFill>
                  <a:srgbClr val="761CC3"/>
                </a:solidFill>
                <a:latin typeface="Montserrat Medium"/>
              </a:rPr>
              <a:t>Responses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78149" y="8415316"/>
            <a:ext cx="2614328" cy="33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8"/>
              </a:lnSpc>
            </a:pPr>
            <a:r>
              <a:rPr lang="en-US" sz="2120">
                <a:solidFill>
                  <a:srgbClr val="761CC3"/>
                </a:solidFill>
                <a:latin typeface="Montserrat Medium"/>
              </a:rPr>
              <a:t>Preferred cardless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2151384" y="-1849116"/>
            <a:ext cx="13985232" cy="13985232"/>
          </a:xfrm>
          <a:custGeom>
            <a:avLst/>
            <a:gdLst/>
            <a:ahLst/>
            <a:cxnLst/>
            <a:rect l="l" t="t" r="r" b="b"/>
            <a:pathLst>
              <a:path w="13985232" h="13985232">
                <a:moveTo>
                  <a:pt x="13985232" y="13985232"/>
                </a:moveTo>
                <a:lnTo>
                  <a:pt x="0" y="13985232"/>
                </a:lnTo>
                <a:lnTo>
                  <a:pt x="0" y="0"/>
                </a:lnTo>
                <a:lnTo>
                  <a:pt x="13985232" y="0"/>
                </a:lnTo>
                <a:lnTo>
                  <a:pt x="13985232" y="139852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8202" y="338202"/>
            <a:ext cx="2311161" cy="2311161"/>
          </a:xfrm>
          <a:custGeom>
            <a:avLst/>
            <a:gdLst/>
            <a:ahLst/>
            <a:cxnLst/>
            <a:rect l="l" t="t" r="r" b="b"/>
            <a:pathLst>
              <a:path w="2311161" h="2311161">
                <a:moveTo>
                  <a:pt x="0" y="0"/>
                </a:moveTo>
                <a:lnTo>
                  <a:pt x="2311161" y="0"/>
                </a:lnTo>
                <a:lnTo>
                  <a:pt x="2311161" y="2311161"/>
                </a:lnTo>
                <a:lnTo>
                  <a:pt x="0" y="2311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72530" y="2717929"/>
            <a:ext cx="6541993" cy="7158137"/>
          </a:xfrm>
          <a:custGeom>
            <a:avLst/>
            <a:gdLst/>
            <a:ahLst/>
            <a:cxnLst/>
            <a:rect l="l" t="t" r="r" b="b"/>
            <a:pathLst>
              <a:path w="6541993" h="7158137">
                <a:moveTo>
                  <a:pt x="0" y="0"/>
                </a:moveTo>
                <a:lnTo>
                  <a:pt x="6541993" y="0"/>
                </a:lnTo>
                <a:lnTo>
                  <a:pt x="6541993" y="7158137"/>
                </a:lnTo>
                <a:lnTo>
                  <a:pt x="0" y="71581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61" t="-1412" r="-2502" b="-158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637404" y="2649363"/>
            <a:ext cx="6621896" cy="7243305"/>
          </a:xfrm>
          <a:custGeom>
            <a:avLst/>
            <a:gdLst/>
            <a:ahLst/>
            <a:cxnLst/>
            <a:rect l="l" t="t" r="r" b="b"/>
            <a:pathLst>
              <a:path w="6621896" h="7243305">
                <a:moveTo>
                  <a:pt x="0" y="0"/>
                </a:moveTo>
                <a:lnTo>
                  <a:pt x="6621896" y="0"/>
                </a:lnTo>
                <a:lnTo>
                  <a:pt x="6621896" y="7243305"/>
                </a:lnTo>
                <a:lnTo>
                  <a:pt x="0" y="72433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701" t="-1902" r="-1524" b="-151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373645" y="1255898"/>
            <a:ext cx="5540710" cy="99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Barlow SemiCondensed Bold"/>
              </a:rPr>
              <a:t>USER JOURNEY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27937" y="1164071"/>
            <a:ext cx="15074411" cy="15074411"/>
          </a:xfrm>
          <a:custGeom>
            <a:avLst/>
            <a:gdLst/>
            <a:ahLst/>
            <a:cxnLst/>
            <a:rect l="l" t="t" r="r" b="b"/>
            <a:pathLst>
              <a:path w="15074411" h="15074411">
                <a:moveTo>
                  <a:pt x="0" y="0"/>
                </a:moveTo>
                <a:lnTo>
                  <a:pt x="15074411" y="0"/>
                </a:lnTo>
                <a:lnTo>
                  <a:pt x="15074411" y="15074412"/>
                </a:lnTo>
                <a:lnTo>
                  <a:pt x="0" y="15074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64928" y="1125971"/>
            <a:ext cx="1336228" cy="396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8"/>
              </a:lnSpc>
            </a:pPr>
            <a:r>
              <a:rPr lang="en-US" sz="2392">
                <a:solidFill>
                  <a:srgbClr val="FFFFFF"/>
                </a:solidFill>
                <a:latin typeface="Montserrat"/>
              </a:rPr>
              <a:t>Apps</a:t>
            </a:r>
          </a:p>
        </p:txBody>
      </p:sp>
      <p:sp>
        <p:nvSpPr>
          <p:cNvPr id="4" name="Freeform 4"/>
          <p:cNvSpPr/>
          <p:nvPr/>
        </p:nvSpPr>
        <p:spPr>
          <a:xfrm>
            <a:off x="-2057400" y="4531952"/>
            <a:ext cx="7812448" cy="7812448"/>
          </a:xfrm>
          <a:custGeom>
            <a:avLst/>
            <a:gdLst/>
            <a:ahLst/>
            <a:cxnLst/>
            <a:rect l="l" t="t" r="r" b="b"/>
            <a:pathLst>
              <a:path w="7812448" h="7812448">
                <a:moveTo>
                  <a:pt x="0" y="0"/>
                </a:moveTo>
                <a:lnTo>
                  <a:pt x="7812448" y="0"/>
                </a:lnTo>
                <a:lnTo>
                  <a:pt x="7812448" y="7812448"/>
                </a:lnTo>
                <a:lnTo>
                  <a:pt x="0" y="7812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3231531"/>
            <a:ext cx="16769058" cy="6838047"/>
            <a:chOff x="0" y="0"/>
            <a:chExt cx="2350057" cy="9583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50057" cy="958301"/>
            </a:xfrm>
            <a:custGeom>
              <a:avLst/>
              <a:gdLst/>
              <a:ahLst/>
              <a:cxnLst/>
              <a:rect l="l" t="t" r="r" b="b"/>
              <a:pathLst>
                <a:path w="2350057" h="958301">
                  <a:moveTo>
                    <a:pt x="2225597" y="958301"/>
                  </a:moveTo>
                  <a:lnTo>
                    <a:pt x="124460" y="958301"/>
                  </a:lnTo>
                  <a:cubicBezTo>
                    <a:pt x="55880" y="958301"/>
                    <a:pt x="0" y="902421"/>
                    <a:pt x="0" y="8338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25597" y="0"/>
                  </a:lnTo>
                  <a:cubicBezTo>
                    <a:pt x="2294177" y="0"/>
                    <a:pt x="2350057" y="55880"/>
                    <a:pt x="2350057" y="124460"/>
                  </a:cubicBezTo>
                  <a:lnTo>
                    <a:pt x="2350057" y="833841"/>
                  </a:lnTo>
                  <a:cubicBezTo>
                    <a:pt x="2350057" y="902421"/>
                    <a:pt x="2294177" y="958301"/>
                    <a:pt x="2225597" y="958301"/>
                  </a:cubicBezTo>
                  <a:close/>
                </a:path>
              </a:pathLst>
            </a:custGeom>
            <a:solidFill>
              <a:srgbClr val="DC3DA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338202" y="338202"/>
            <a:ext cx="2311161" cy="2311161"/>
          </a:xfrm>
          <a:custGeom>
            <a:avLst/>
            <a:gdLst/>
            <a:ahLst/>
            <a:cxnLst/>
            <a:rect l="l" t="t" r="r" b="b"/>
            <a:pathLst>
              <a:path w="2311161" h="2311161">
                <a:moveTo>
                  <a:pt x="0" y="0"/>
                </a:moveTo>
                <a:lnTo>
                  <a:pt x="2311161" y="0"/>
                </a:lnTo>
                <a:lnTo>
                  <a:pt x="2311161" y="2311161"/>
                </a:lnTo>
                <a:lnTo>
                  <a:pt x="0" y="2311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469444" y="3368588"/>
            <a:ext cx="13887569" cy="6532330"/>
          </a:xfrm>
          <a:custGeom>
            <a:avLst/>
            <a:gdLst/>
            <a:ahLst/>
            <a:cxnLst/>
            <a:rect l="l" t="t" r="r" b="b"/>
            <a:pathLst>
              <a:path w="13887569" h="6532330">
                <a:moveTo>
                  <a:pt x="0" y="0"/>
                </a:moveTo>
                <a:lnTo>
                  <a:pt x="13887570" y="0"/>
                </a:lnTo>
                <a:lnTo>
                  <a:pt x="13887570" y="6532330"/>
                </a:lnTo>
                <a:lnTo>
                  <a:pt x="0" y="6532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35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18977" y="1777552"/>
            <a:ext cx="12329860" cy="1275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22"/>
              </a:lnSpc>
            </a:pPr>
            <a:r>
              <a:rPr lang="en-US" sz="8929">
                <a:solidFill>
                  <a:srgbClr val="000000"/>
                </a:solidFill>
                <a:latin typeface="Barlow SemiCondensed Bold"/>
              </a:rPr>
              <a:t>PROBLEM STATEMENT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092477" y="963731"/>
            <a:ext cx="7166823" cy="7166823"/>
          </a:xfrm>
          <a:custGeom>
            <a:avLst/>
            <a:gdLst/>
            <a:ahLst/>
            <a:cxnLst/>
            <a:rect l="l" t="t" r="r" b="b"/>
            <a:pathLst>
              <a:path w="7166823" h="7166823">
                <a:moveTo>
                  <a:pt x="7166823" y="0"/>
                </a:moveTo>
                <a:lnTo>
                  <a:pt x="0" y="0"/>
                </a:lnTo>
                <a:lnTo>
                  <a:pt x="0" y="7166823"/>
                </a:lnTo>
                <a:lnTo>
                  <a:pt x="7166823" y="7166823"/>
                </a:lnTo>
                <a:lnTo>
                  <a:pt x="716682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057400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9296" y="2303284"/>
            <a:ext cx="5098256" cy="99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38"/>
              </a:lnSpc>
            </a:pPr>
            <a:r>
              <a:rPr lang="en-US" sz="6944">
                <a:solidFill>
                  <a:srgbClr val="FFFFFF"/>
                </a:solidFill>
                <a:latin typeface="Barlow SemiCondensed Bold"/>
              </a:rPr>
              <a:t>BRAINSTORM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828401" y="731039"/>
            <a:ext cx="11901939" cy="9555961"/>
            <a:chOff x="0" y="0"/>
            <a:chExt cx="7467600" cy="59956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t="-11695" b="-11695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4847718" y="1322080"/>
            <a:ext cx="1697329" cy="1768051"/>
          </a:xfrm>
          <a:custGeom>
            <a:avLst/>
            <a:gdLst/>
            <a:ahLst/>
            <a:cxnLst/>
            <a:rect l="l" t="t" r="r" b="b"/>
            <a:pathLst>
              <a:path w="1697329" h="1768051">
                <a:moveTo>
                  <a:pt x="0" y="0"/>
                </a:moveTo>
                <a:lnTo>
                  <a:pt x="1697330" y="0"/>
                </a:lnTo>
                <a:lnTo>
                  <a:pt x="1697330" y="1768051"/>
                </a:lnTo>
                <a:lnTo>
                  <a:pt x="0" y="17680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9296" y="4412211"/>
            <a:ext cx="5333623" cy="117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1"/>
              </a:lnSpc>
            </a:pPr>
            <a:r>
              <a:rPr lang="en-US" sz="2215">
                <a:solidFill>
                  <a:srgbClr val="FFFFFF"/>
                </a:solidFill>
                <a:latin typeface="Montserrat"/>
              </a:rPr>
              <a:t>We catalogued all relevant ideas and selected those that best suited our persona.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8202" y="3686875"/>
            <a:ext cx="2506377" cy="34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6"/>
              </a:lnSpc>
            </a:pPr>
            <a:r>
              <a:rPr lang="en-US" sz="1997">
                <a:solidFill>
                  <a:srgbClr val="FFFFFF"/>
                </a:solidFill>
                <a:latin typeface="Montserrat Classic Bold"/>
              </a:rPr>
              <a:t>Description...</a:t>
            </a:r>
          </a:p>
        </p:txBody>
      </p:sp>
      <p:sp>
        <p:nvSpPr>
          <p:cNvPr id="14" name="Freeform 14"/>
          <p:cNvSpPr/>
          <p:nvPr/>
        </p:nvSpPr>
        <p:spPr>
          <a:xfrm>
            <a:off x="338202" y="338202"/>
            <a:ext cx="2311161" cy="2311161"/>
          </a:xfrm>
          <a:custGeom>
            <a:avLst/>
            <a:gdLst/>
            <a:ahLst/>
            <a:cxnLst/>
            <a:rect l="l" t="t" r="r" b="b"/>
            <a:pathLst>
              <a:path w="2311161" h="2311161">
                <a:moveTo>
                  <a:pt x="0" y="0"/>
                </a:moveTo>
                <a:lnTo>
                  <a:pt x="2311161" y="0"/>
                </a:lnTo>
                <a:lnTo>
                  <a:pt x="2311161" y="2311161"/>
                </a:lnTo>
                <a:lnTo>
                  <a:pt x="0" y="23111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r="-1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57400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8494" y="2987565"/>
            <a:ext cx="1379816" cy="1485561"/>
          </a:xfrm>
          <a:custGeom>
            <a:avLst/>
            <a:gdLst/>
            <a:ahLst/>
            <a:cxnLst/>
            <a:rect l="l" t="t" r="r" b="b"/>
            <a:pathLst>
              <a:path w="720991" h="795577">
                <a:moveTo>
                  <a:pt x="0" y="0"/>
                </a:moveTo>
                <a:lnTo>
                  <a:pt x="720991" y="0"/>
                </a:lnTo>
                <a:lnTo>
                  <a:pt x="720991" y="795576"/>
                </a:lnTo>
                <a:lnTo>
                  <a:pt x="0" y="795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 dirty="0"/>
          </a:p>
        </p:txBody>
      </p:sp>
      <p:sp>
        <p:nvSpPr>
          <p:cNvPr id="5" name="Freeform 5"/>
          <p:cNvSpPr/>
          <p:nvPr/>
        </p:nvSpPr>
        <p:spPr>
          <a:xfrm>
            <a:off x="338202" y="338202"/>
            <a:ext cx="2311161" cy="2311161"/>
          </a:xfrm>
          <a:custGeom>
            <a:avLst/>
            <a:gdLst/>
            <a:ahLst/>
            <a:cxnLst/>
            <a:rect l="l" t="t" r="r" b="b"/>
            <a:pathLst>
              <a:path w="2311161" h="2311161">
                <a:moveTo>
                  <a:pt x="0" y="0"/>
                </a:moveTo>
                <a:lnTo>
                  <a:pt x="2311161" y="0"/>
                </a:lnTo>
                <a:lnTo>
                  <a:pt x="2311161" y="2311161"/>
                </a:lnTo>
                <a:lnTo>
                  <a:pt x="0" y="23111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144000" y="317978"/>
            <a:ext cx="7534729" cy="9969022"/>
            <a:chOff x="0" y="0"/>
            <a:chExt cx="10046305" cy="13292029"/>
          </a:xfrm>
        </p:grpSpPr>
        <p:sp>
          <p:nvSpPr>
            <p:cNvPr id="7" name="Freeform 7"/>
            <p:cNvSpPr/>
            <p:nvPr/>
          </p:nvSpPr>
          <p:spPr>
            <a:xfrm>
              <a:off x="0" y="4363834"/>
              <a:ext cx="10046305" cy="8928195"/>
            </a:xfrm>
            <a:custGeom>
              <a:avLst/>
              <a:gdLst/>
              <a:ahLst/>
              <a:cxnLst/>
              <a:rect l="l" t="t" r="r" b="b"/>
              <a:pathLst>
                <a:path w="10046305" h="8928195">
                  <a:moveTo>
                    <a:pt x="0" y="0"/>
                  </a:moveTo>
                  <a:lnTo>
                    <a:pt x="10046305" y="0"/>
                  </a:lnTo>
                  <a:lnTo>
                    <a:pt x="10046305" y="8928195"/>
                  </a:lnTo>
                  <a:lnTo>
                    <a:pt x="0" y="8928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2467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0580" y="0"/>
              <a:ext cx="1795156" cy="4363834"/>
            </a:xfrm>
            <a:custGeom>
              <a:avLst/>
              <a:gdLst/>
              <a:ahLst/>
              <a:cxnLst/>
              <a:rect l="l" t="t" r="r" b="b"/>
              <a:pathLst>
                <a:path w="1795156" h="4363834">
                  <a:moveTo>
                    <a:pt x="0" y="0"/>
                  </a:moveTo>
                  <a:lnTo>
                    <a:pt x="1795156" y="0"/>
                  </a:lnTo>
                  <a:lnTo>
                    <a:pt x="1795156" y="4363834"/>
                  </a:lnTo>
                  <a:lnTo>
                    <a:pt x="0" y="4363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121607" y="0"/>
              <a:ext cx="1751371" cy="4363834"/>
            </a:xfrm>
            <a:custGeom>
              <a:avLst/>
              <a:gdLst/>
              <a:ahLst/>
              <a:cxnLst/>
              <a:rect l="l" t="t" r="r" b="b"/>
              <a:pathLst>
                <a:path w="1751371" h="4363834">
                  <a:moveTo>
                    <a:pt x="0" y="0"/>
                  </a:moveTo>
                  <a:lnTo>
                    <a:pt x="1751371" y="0"/>
                  </a:lnTo>
                  <a:lnTo>
                    <a:pt x="1751371" y="4363834"/>
                  </a:lnTo>
                  <a:lnTo>
                    <a:pt x="0" y="4363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4069755" y="0"/>
              <a:ext cx="1824088" cy="4363834"/>
            </a:xfrm>
            <a:custGeom>
              <a:avLst/>
              <a:gdLst/>
              <a:ahLst/>
              <a:cxnLst/>
              <a:rect l="l" t="t" r="r" b="b"/>
              <a:pathLst>
                <a:path w="1824088" h="4363834">
                  <a:moveTo>
                    <a:pt x="0" y="0"/>
                  </a:moveTo>
                  <a:lnTo>
                    <a:pt x="1824087" y="0"/>
                  </a:lnTo>
                  <a:lnTo>
                    <a:pt x="1824087" y="4363834"/>
                  </a:lnTo>
                  <a:lnTo>
                    <a:pt x="0" y="4363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1222" b="-1222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8157610" y="0"/>
              <a:ext cx="1792289" cy="4363834"/>
            </a:xfrm>
            <a:custGeom>
              <a:avLst/>
              <a:gdLst/>
              <a:ahLst/>
              <a:cxnLst/>
              <a:rect l="l" t="t" r="r" b="b"/>
              <a:pathLst>
                <a:path w="1792289" h="4363834">
                  <a:moveTo>
                    <a:pt x="0" y="0"/>
                  </a:moveTo>
                  <a:lnTo>
                    <a:pt x="1792289" y="0"/>
                  </a:lnTo>
                  <a:lnTo>
                    <a:pt x="1792289" y="4363834"/>
                  </a:lnTo>
                  <a:lnTo>
                    <a:pt x="0" y="4363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6090619" y="0"/>
              <a:ext cx="1870215" cy="4363834"/>
            </a:xfrm>
            <a:custGeom>
              <a:avLst/>
              <a:gdLst/>
              <a:ahLst/>
              <a:cxnLst/>
              <a:rect l="l" t="t" r="r" b="b"/>
              <a:pathLst>
                <a:path w="1870215" h="4363834">
                  <a:moveTo>
                    <a:pt x="0" y="0"/>
                  </a:moveTo>
                  <a:lnTo>
                    <a:pt x="1870215" y="0"/>
                  </a:lnTo>
                  <a:lnTo>
                    <a:pt x="1870215" y="4363834"/>
                  </a:lnTo>
                  <a:lnTo>
                    <a:pt x="0" y="4363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059193" y="4183242"/>
            <a:ext cx="9605883" cy="1245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81"/>
              </a:lnSpc>
            </a:pPr>
            <a:r>
              <a:rPr lang="en-US" sz="8801" dirty="0">
                <a:solidFill>
                  <a:srgbClr val="FFFFFF"/>
                </a:solidFill>
                <a:latin typeface="Barlow SemiCondensed Bold"/>
              </a:rPr>
              <a:t>OUR WIREFRAME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289</Words>
  <Application>Microsoft Office PowerPoint</Application>
  <PresentationFormat>Custom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Montserrat</vt:lpstr>
      <vt:lpstr>Montserrat Medium</vt:lpstr>
      <vt:lpstr>Barlow SemiCondensed Bold</vt:lpstr>
      <vt:lpstr>Montserrat Classic Bold</vt:lpstr>
      <vt:lpstr>Montserrat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Try Magic Design</dc:title>
  <cp:lastModifiedBy>Lee Hildebrandt</cp:lastModifiedBy>
  <cp:revision>7</cp:revision>
  <dcterms:created xsi:type="dcterms:W3CDTF">2006-08-16T00:00:00Z</dcterms:created>
  <dcterms:modified xsi:type="dcterms:W3CDTF">2023-10-13T11:11:52Z</dcterms:modified>
  <dc:identifier>DAFxH-GqO40</dc:identifier>
</cp:coreProperties>
</file>